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77" r:id="rId2"/>
  </p:sldIdLst>
  <p:sldSz cx="51206400" cy="40233600"/>
  <p:notesSz cx="7019925" cy="9305925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Arial" charset="0"/>
      </a:defRPr>
    </a:lvl1pPr>
    <a:lvl2pPr marL="2612532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Arial" charset="0"/>
      </a:defRPr>
    </a:lvl2pPr>
    <a:lvl3pPr marL="522506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Arial" charset="0"/>
      </a:defRPr>
    </a:lvl3pPr>
    <a:lvl4pPr marL="7837597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Arial" charset="0"/>
      </a:defRPr>
    </a:lvl4pPr>
    <a:lvl5pPr marL="10450129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Arial" charset="0"/>
      </a:defRPr>
    </a:lvl5pPr>
    <a:lvl6pPr marL="13062661" algn="l" defTabSz="5225064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Arial" charset="0"/>
      </a:defRPr>
    </a:lvl6pPr>
    <a:lvl7pPr marL="15675193" algn="l" defTabSz="5225064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Arial" charset="0"/>
      </a:defRPr>
    </a:lvl7pPr>
    <a:lvl8pPr marL="18287726" algn="l" defTabSz="5225064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Arial" charset="0"/>
      </a:defRPr>
    </a:lvl8pPr>
    <a:lvl9pPr marL="20900258" algn="l" defTabSz="5225064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2672">
          <p15:clr>
            <a:srgbClr val="A4A3A4"/>
          </p15:clr>
        </p15:guide>
        <p15:guide id="2" orient="horz" pos="24768">
          <p15:clr>
            <a:srgbClr val="A4A3A4"/>
          </p15:clr>
        </p15:guide>
        <p15:guide id="3" orient="horz" pos="576">
          <p15:clr>
            <a:srgbClr val="A4A3A4"/>
          </p15:clr>
        </p15:guide>
        <p15:guide id="4" orient="horz" pos="1440">
          <p15:clr>
            <a:srgbClr val="A4A3A4"/>
          </p15:clr>
        </p15:guide>
        <p15:guide id="5" orient="horz" pos="4896">
          <p15:clr>
            <a:srgbClr val="A4A3A4"/>
          </p15:clr>
        </p15:guide>
        <p15:guide id="6" orient="horz" pos="25056">
          <p15:clr>
            <a:srgbClr val="A4A3A4"/>
          </p15:clr>
        </p15:guide>
        <p15:guide id="7" pos="16128">
          <p15:clr>
            <a:srgbClr val="A4A3A4"/>
          </p15:clr>
        </p15:guide>
        <p15:guide id="8" pos="864">
          <p15:clr>
            <a:srgbClr val="A4A3A4"/>
          </p15:clr>
        </p15:guide>
        <p15:guide id="9" pos="3139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6B60"/>
    <a:srgbClr val="648C28"/>
    <a:srgbClr val="8B8474"/>
    <a:srgbClr val="1E4B70"/>
    <a:srgbClr val="286E43"/>
    <a:srgbClr val="00518E"/>
    <a:srgbClr val="338C55"/>
    <a:srgbClr val="003399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635" autoAdjust="0"/>
    <p:restoredTop sz="99888" autoAdjust="0"/>
  </p:normalViewPr>
  <p:slideViewPr>
    <p:cSldViewPr snapToGrid="0" showGuides="1">
      <p:cViewPr>
        <p:scale>
          <a:sx n="31" d="100"/>
          <a:sy n="31" d="100"/>
        </p:scale>
        <p:origin x="1448" y="8"/>
      </p:cViewPr>
      <p:guideLst>
        <p:guide orient="horz" pos="12672"/>
        <p:guide orient="horz" pos="24768"/>
        <p:guide orient="horz" pos="576"/>
        <p:guide orient="horz" pos="1440"/>
        <p:guide orient="horz" pos="4896"/>
        <p:guide orient="horz" pos="25056"/>
        <p:guide pos="16128"/>
        <p:guide pos="864"/>
        <p:guide pos="3139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6504"/>
    </p:cViewPr>
  </p:sorterViewPr>
  <p:notesViewPr>
    <p:cSldViewPr snapToGrid="0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416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09" tIns="46205" rIns="92409" bIns="46205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62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6688" y="0"/>
            <a:ext cx="30416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09" tIns="46205" rIns="92409" bIns="46205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62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9200"/>
            <a:ext cx="30416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09" tIns="46205" rIns="92409" bIns="46205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62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6688" y="8839200"/>
            <a:ext cx="30416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09" tIns="46205" rIns="92409" bIns="46205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fld id="{34B942D9-7AB4-4A85-8C83-85D0D8E3F95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0090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4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416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09" tIns="46205" rIns="92409" bIns="46205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6688" y="0"/>
            <a:ext cx="30416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09" tIns="46205" rIns="92409" bIns="46205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fld id="{77DDE789-0489-43E1-AADD-C60F1FF9A3E4}" type="datetime1">
              <a:rPr lang="en-US"/>
              <a:pPr>
                <a:defRPr/>
              </a:pPr>
              <a:t>1/26/22</a:t>
            </a:fld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47675" y="533400"/>
            <a:ext cx="6124575" cy="48117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46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9200"/>
            <a:ext cx="30416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09" tIns="46205" rIns="92409" bIns="46205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46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6688" y="8839200"/>
            <a:ext cx="30416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09" tIns="46205" rIns="92409" bIns="46205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fld id="{433F923E-CAB9-471F-99FC-DDA706DACC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14696" name="Rectangle 8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304800" y="5492750"/>
            <a:ext cx="6410325" cy="3279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409" tIns="46205" rIns="92409" bIns="4620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8145400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979700" indent="-979700" algn="l" rtl="0" eaLnBrk="0" fontAlgn="base" hangingPunct="0">
      <a:spcBef>
        <a:spcPct val="30000"/>
      </a:spcBef>
      <a:spcAft>
        <a:spcPct val="0"/>
      </a:spcAft>
      <a:buFont typeface="Arial" charset="0"/>
      <a:buChar char="•"/>
      <a:defRPr sz="6900" kern="1200">
        <a:solidFill>
          <a:schemeClr val="tx1"/>
        </a:solidFill>
        <a:latin typeface="Arial" charset="0"/>
        <a:ea typeface="MS PGothic" pitchFamily="34" charset="-128"/>
        <a:cs typeface="ＭＳ Ｐゴシック" pitchFamily="-112" charset="-128"/>
      </a:defRPr>
    </a:lvl1pPr>
    <a:lvl2pPr marL="3592232" indent="-979700" algn="l" rtl="0" eaLnBrk="0" fontAlgn="base" hangingPunct="0">
      <a:spcBef>
        <a:spcPct val="30000"/>
      </a:spcBef>
      <a:spcAft>
        <a:spcPct val="0"/>
      </a:spcAft>
      <a:buFont typeface="Arial" charset="0"/>
      <a:buChar char="‒"/>
      <a:defRPr sz="6900" kern="1200">
        <a:solidFill>
          <a:schemeClr val="tx1"/>
        </a:solidFill>
        <a:latin typeface="Arial" charset="0"/>
        <a:ea typeface="MS PGothic" pitchFamily="34" charset="-128"/>
        <a:cs typeface="+mn-cs"/>
      </a:defRPr>
    </a:lvl2pPr>
    <a:lvl3pPr marL="6204764" indent="-979700" algn="l" rtl="0" eaLnBrk="0" fontAlgn="base" hangingPunct="0">
      <a:spcBef>
        <a:spcPct val="30000"/>
      </a:spcBef>
      <a:spcAft>
        <a:spcPct val="0"/>
      </a:spcAft>
      <a:buFont typeface="Arial" charset="0"/>
      <a:buChar char="•"/>
      <a:defRPr sz="6900" kern="1200">
        <a:solidFill>
          <a:schemeClr val="tx1"/>
        </a:solidFill>
        <a:latin typeface="Arial" charset="0"/>
        <a:ea typeface="MS PGothic" pitchFamily="34" charset="-128"/>
        <a:cs typeface="+mn-cs"/>
      </a:defRPr>
    </a:lvl3pPr>
    <a:lvl4pPr marL="8817296" indent="-979700" algn="l" rtl="0" eaLnBrk="0" fontAlgn="base" hangingPunct="0">
      <a:spcBef>
        <a:spcPct val="30000"/>
      </a:spcBef>
      <a:spcAft>
        <a:spcPct val="0"/>
      </a:spcAft>
      <a:buFont typeface="Arial" charset="0"/>
      <a:buChar char="‒"/>
      <a:defRPr sz="6900" kern="1200">
        <a:solidFill>
          <a:schemeClr val="tx1"/>
        </a:solidFill>
        <a:latin typeface="Arial" charset="0"/>
        <a:ea typeface="MS PGothic" pitchFamily="34" charset="-128"/>
        <a:cs typeface="+mn-cs"/>
      </a:defRPr>
    </a:lvl4pPr>
    <a:lvl5pPr marL="11429829" indent="-979700" algn="l" rtl="0" eaLnBrk="0" fontAlgn="base" hangingPunct="0">
      <a:spcBef>
        <a:spcPct val="30000"/>
      </a:spcBef>
      <a:spcAft>
        <a:spcPct val="0"/>
      </a:spcAft>
      <a:buFont typeface="Arial" charset="0"/>
      <a:buChar char="•"/>
      <a:defRPr sz="6900" kern="1200">
        <a:solidFill>
          <a:schemeClr val="tx1"/>
        </a:solidFill>
        <a:latin typeface="Arial" charset="0"/>
        <a:ea typeface="MS PGothic" pitchFamily="34" charset="-128"/>
        <a:cs typeface="+mn-cs"/>
      </a:defRPr>
    </a:lvl5pPr>
    <a:lvl6pPr marL="13062661" algn="l" defTabSz="5225064" rtl="0" eaLnBrk="1" latinLnBrk="0" hangingPunct="1">
      <a:defRPr sz="6900" kern="1200">
        <a:solidFill>
          <a:schemeClr val="tx1"/>
        </a:solidFill>
        <a:latin typeface="+mn-lt"/>
        <a:ea typeface="+mn-ea"/>
        <a:cs typeface="+mn-cs"/>
      </a:defRPr>
    </a:lvl6pPr>
    <a:lvl7pPr marL="15675193" algn="l" defTabSz="5225064" rtl="0" eaLnBrk="1" latinLnBrk="0" hangingPunct="1">
      <a:defRPr sz="6900" kern="1200">
        <a:solidFill>
          <a:schemeClr val="tx1"/>
        </a:solidFill>
        <a:latin typeface="+mn-lt"/>
        <a:ea typeface="+mn-ea"/>
        <a:cs typeface="+mn-cs"/>
      </a:defRPr>
    </a:lvl7pPr>
    <a:lvl8pPr marL="18287726" algn="l" defTabSz="5225064" rtl="0" eaLnBrk="1" latinLnBrk="0" hangingPunct="1">
      <a:defRPr sz="6900" kern="1200">
        <a:solidFill>
          <a:schemeClr val="tx1"/>
        </a:solidFill>
        <a:latin typeface="+mn-lt"/>
        <a:ea typeface="+mn-ea"/>
        <a:cs typeface="+mn-cs"/>
      </a:defRPr>
    </a:lvl8pPr>
    <a:lvl9pPr marL="20900258" algn="l" defTabSz="5225064" rtl="0" eaLnBrk="1" latinLnBrk="0" hangingPunct="1">
      <a:defRPr sz="6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9pPr>
          </a:lstStyle>
          <a:p>
            <a:pPr eaLnBrk="1" hangingPunct="1"/>
            <a:fld id="{66092A8F-26AD-499C-8808-793F4876396C}" type="datetime1">
              <a:rPr lang="en-US" smtClean="0"/>
              <a:pPr eaLnBrk="1" hangingPunct="1"/>
              <a:t>1/26/22</a:t>
            </a:fld>
            <a:endParaRPr lang="en-US"/>
          </a:p>
        </p:txBody>
      </p:sp>
      <p:sp>
        <p:nvSpPr>
          <p:cNvPr id="1536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9pPr>
          </a:lstStyle>
          <a:p>
            <a:pPr eaLnBrk="1" hangingPunct="1"/>
            <a:fld id="{94DD3771-37CF-4365-91EF-A540A61597EA}" type="slidenum">
              <a:rPr lang="en-US" smtClean="0"/>
              <a:pPr eaLnBrk="1" hangingPunct="1"/>
              <a:t>1</a:t>
            </a:fld>
            <a:endParaRPr lang="en-US"/>
          </a:p>
        </p:txBody>
      </p:sp>
      <p:sp>
        <p:nvSpPr>
          <p:cNvPr id="1536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49263" y="533400"/>
            <a:ext cx="6122987" cy="4811713"/>
          </a:xfrm>
          <a:ln/>
        </p:spPr>
      </p:sp>
      <p:sp>
        <p:nvSpPr>
          <p:cNvPr id="1536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572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0" y="5811520"/>
            <a:ext cx="46085760" cy="428413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15481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8182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129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0" y="5811520"/>
            <a:ext cx="46085760" cy="428413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640" y="10253983"/>
            <a:ext cx="21336000" cy="28638497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310080" y="10253983"/>
            <a:ext cx="21336000" cy="28638497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60130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468" r:id="rId1"/>
    <p:sldLayoutId id="2147484469" r:id="rId2"/>
    <p:sldLayoutId id="2147484471" r:id="rId3"/>
    <p:sldLayoutId id="2147484470" r:id="rId4"/>
  </p:sldLayoutIdLst>
  <p:txStyles>
    <p:titleStyle>
      <a:lvl1pPr algn="l" rtl="0" fontAlgn="base">
        <a:spcBef>
          <a:spcPct val="0"/>
        </a:spcBef>
        <a:spcAft>
          <a:spcPct val="0"/>
        </a:spcAft>
        <a:defRPr sz="14900" b="1">
          <a:solidFill>
            <a:schemeClr val="tx2"/>
          </a:solidFill>
          <a:latin typeface="+mj-lt"/>
          <a:ea typeface="MS PGothic" pitchFamily="34" charset="-128"/>
          <a:cs typeface="ＭＳ Ｐゴシック" pitchFamily="-112" charset="-128"/>
        </a:defRPr>
      </a:lvl1pPr>
      <a:lvl2pPr algn="l" rtl="0" fontAlgn="base">
        <a:spcBef>
          <a:spcPct val="0"/>
        </a:spcBef>
        <a:spcAft>
          <a:spcPct val="0"/>
        </a:spcAft>
        <a:defRPr sz="14900" b="1">
          <a:solidFill>
            <a:schemeClr val="tx2"/>
          </a:solidFill>
          <a:latin typeface="Arial" charset="0"/>
          <a:ea typeface="MS PGothic" pitchFamily="34" charset="-128"/>
          <a:cs typeface="ＭＳ Ｐゴシック" pitchFamily="-112" charset="-128"/>
        </a:defRPr>
      </a:lvl2pPr>
      <a:lvl3pPr algn="l" rtl="0" fontAlgn="base">
        <a:spcBef>
          <a:spcPct val="0"/>
        </a:spcBef>
        <a:spcAft>
          <a:spcPct val="0"/>
        </a:spcAft>
        <a:defRPr sz="14900" b="1">
          <a:solidFill>
            <a:schemeClr val="tx2"/>
          </a:solidFill>
          <a:latin typeface="Arial" charset="0"/>
          <a:ea typeface="MS PGothic" pitchFamily="34" charset="-128"/>
          <a:cs typeface="ＭＳ Ｐゴシック" pitchFamily="-112" charset="-128"/>
        </a:defRPr>
      </a:lvl3pPr>
      <a:lvl4pPr algn="l" rtl="0" fontAlgn="base">
        <a:spcBef>
          <a:spcPct val="0"/>
        </a:spcBef>
        <a:spcAft>
          <a:spcPct val="0"/>
        </a:spcAft>
        <a:defRPr sz="14900" b="1">
          <a:solidFill>
            <a:schemeClr val="tx2"/>
          </a:solidFill>
          <a:latin typeface="Arial" charset="0"/>
          <a:ea typeface="MS PGothic" pitchFamily="34" charset="-128"/>
          <a:cs typeface="ＭＳ Ｐゴシック" pitchFamily="-112" charset="-128"/>
        </a:defRPr>
      </a:lvl4pPr>
      <a:lvl5pPr algn="l" rtl="0" fontAlgn="base">
        <a:spcBef>
          <a:spcPct val="0"/>
        </a:spcBef>
        <a:spcAft>
          <a:spcPct val="0"/>
        </a:spcAft>
        <a:defRPr sz="14900" b="1">
          <a:solidFill>
            <a:schemeClr val="tx2"/>
          </a:solidFill>
          <a:latin typeface="Arial" charset="0"/>
          <a:ea typeface="MS PGothic" pitchFamily="34" charset="-128"/>
          <a:cs typeface="ＭＳ Ｐゴシック" pitchFamily="-112" charset="-128"/>
        </a:defRPr>
      </a:lvl5pPr>
      <a:lvl6pPr marL="2612532" algn="l" rtl="0" eaLnBrk="1" fontAlgn="base" hangingPunct="1">
        <a:spcBef>
          <a:spcPct val="0"/>
        </a:spcBef>
        <a:spcAft>
          <a:spcPct val="0"/>
        </a:spcAft>
        <a:defRPr sz="14900" b="1">
          <a:solidFill>
            <a:schemeClr val="tx2"/>
          </a:solidFill>
          <a:latin typeface="Arial" charset="0"/>
        </a:defRPr>
      </a:lvl6pPr>
      <a:lvl7pPr marL="5225064" algn="l" rtl="0" eaLnBrk="1" fontAlgn="base" hangingPunct="1">
        <a:spcBef>
          <a:spcPct val="0"/>
        </a:spcBef>
        <a:spcAft>
          <a:spcPct val="0"/>
        </a:spcAft>
        <a:defRPr sz="14900" b="1">
          <a:solidFill>
            <a:schemeClr val="tx2"/>
          </a:solidFill>
          <a:latin typeface="Arial" charset="0"/>
        </a:defRPr>
      </a:lvl7pPr>
      <a:lvl8pPr marL="7837597" algn="l" rtl="0" eaLnBrk="1" fontAlgn="base" hangingPunct="1">
        <a:spcBef>
          <a:spcPct val="0"/>
        </a:spcBef>
        <a:spcAft>
          <a:spcPct val="0"/>
        </a:spcAft>
        <a:defRPr sz="14900" b="1">
          <a:solidFill>
            <a:schemeClr val="tx2"/>
          </a:solidFill>
          <a:latin typeface="Arial" charset="0"/>
        </a:defRPr>
      </a:lvl8pPr>
      <a:lvl9pPr marL="10450129" algn="l" rtl="0" eaLnBrk="1" fontAlgn="base" hangingPunct="1">
        <a:spcBef>
          <a:spcPct val="0"/>
        </a:spcBef>
        <a:spcAft>
          <a:spcPct val="0"/>
        </a:spcAft>
        <a:defRPr sz="14900" b="1">
          <a:solidFill>
            <a:schemeClr val="tx2"/>
          </a:solidFill>
          <a:latin typeface="Arial" charset="0"/>
        </a:defRPr>
      </a:lvl9pPr>
    </p:titleStyle>
    <p:bodyStyle>
      <a:lvl1pPr marL="1288124" indent="-1288124" algn="l" rtl="0" fontAlgn="base">
        <a:lnSpc>
          <a:spcPct val="95000"/>
        </a:lnSpc>
        <a:spcBef>
          <a:spcPct val="70000"/>
        </a:spcBef>
        <a:spcAft>
          <a:spcPct val="0"/>
        </a:spcAft>
        <a:buClr>
          <a:schemeClr val="tx2"/>
        </a:buClr>
        <a:buChar char="•"/>
        <a:defRPr lang="en-US" sz="13100">
          <a:solidFill>
            <a:schemeClr val="tx1"/>
          </a:solidFill>
          <a:latin typeface="+mn-lt"/>
          <a:ea typeface="MS PGothic" pitchFamily="34" charset="-128"/>
          <a:cs typeface="ＭＳ Ｐゴシック" pitchFamily="-112" charset="-128"/>
        </a:defRPr>
      </a:lvl1pPr>
      <a:lvl2pPr marL="3292882" indent="-1351625" algn="l" rtl="0" fontAlgn="base">
        <a:lnSpc>
          <a:spcPct val="95000"/>
        </a:lnSpc>
        <a:spcBef>
          <a:spcPct val="70000"/>
        </a:spcBef>
        <a:spcAft>
          <a:spcPct val="0"/>
        </a:spcAft>
        <a:buClr>
          <a:schemeClr val="tx2"/>
        </a:buClr>
        <a:buChar char="–"/>
        <a:defRPr lang="en-US" sz="12000">
          <a:solidFill>
            <a:schemeClr val="tx1"/>
          </a:solidFill>
          <a:latin typeface="+mn-lt"/>
          <a:ea typeface="MS PGothic" pitchFamily="34" charset="-128"/>
        </a:defRPr>
      </a:lvl2pPr>
      <a:lvl3pPr marL="4898498" indent="-952489" algn="l" rtl="0" fontAlgn="base">
        <a:lnSpc>
          <a:spcPct val="95000"/>
        </a:lnSpc>
        <a:spcBef>
          <a:spcPct val="70000"/>
        </a:spcBef>
        <a:spcAft>
          <a:spcPct val="0"/>
        </a:spcAft>
        <a:buClr>
          <a:schemeClr val="tx2"/>
        </a:buClr>
        <a:buChar char="•"/>
        <a:defRPr lang="en-US" sz="10900">
          <a:solidFill>
            <a:schemeClr val="tx1"/>
          </a:solidFill>
          <a:latin typeface="+mn-lt"/>
          <a:ea typeface="MS PGothic" pitchFamily="34" charset="-128"/>
        </a:defRPr>
      </a:lvl3pPr>
      <a:lvl4pPr marL="6513188" indent="-961557" algn="l" rtl="0" fontAlgn="base">
        <a:lnSpc>
          <a:spcPct val="95000"/>
        </a:lnSpc>
        <a:spcBef>
          <a:spcPct val="70000"/>
        </a:spcBef>
        <a:spcAft>
          <a:spcPct val="0"/>
        </a:spcAft>
        <a:buClr>
          <a:schemeClr val="tx2"/>
        </a:buClr>
        <a:buChar char="–"/>
        <a:defRPr lang="en-US" sz="10900">
          <a:solidFill>
            <a:schemeClr val="tx1"/>
          </a:solidFill>
          <a:latin typeface="+mn-lt"/>
          <a:ea typeface="MS PGothic" pitchFamily="34" charset="-128"/>
        </a:defRPr>
      </a:lvl4pPr>
      <a:lvl5pPr marL="8191380" indent="-1025059" algn="l" rtl="0" fontAlgn="base">
        <a:lnSpc>
          <a:spcPct val="95000"/>
        </a:lnSpc>
        <a:spcBef>
          <a:spcPct val="70000"/>
        </a:spcBef>
        <a:spcAft>
          <a:spcPct val="0"/>
        </a:spcAft>
        <a:buClr>
          <a:schemeClr val="tx2"/>
        </a:buClr>
        <a:buChar char="•"/>
        <a:defRPr lang="en-US" sz="10900">
          <a:solidFill>
            <a:schemeClr val="tx1"/>
          </a:solidFill>
          <a:latin typeface="+mn-lt"/>
          <a:ea typeface="MS PGothic" pitchFamily="34" charset="-128"/>
        </a:defRPr>
      </a:lvl5pPr>
      <a:lvl6pPr marL="10803912" indent="-1025059" algn="l" rtl="0" eaLnBrk="1" fontAlgn="base" hangingPunct="1">
        <a:lnSpc>
          <a:spcPct val="95000"/>
        </a:lnSpc>
        <a:spcBef>
          <a:spcPct val="70000"/>
        </a:spcBef>
        <a:spcAft>
          <a:spcPct val="0"/>
        </a:spcAft>
        <a:buClr>
          <a:schemeClr val="tx2"/>
        </a:buClr>
        <a:buChar char="•"/>
        <a:defRPr sz="10900">
          <a:solidFill>
            <a:schemeClr val="tx1"/>
          </a:solidFill>
          <a:latin typeface="+mn-lt"/>
        </a:defRPr>
      </a:lvl6pPr>
      <a:lvl7pPr marL="13416444" indent="-1025059" algn="l" rtl="0" eaLnBrk="1" fontAlgn="base" hangingPunct="1">
        <a:lnSpc>
          <a:spcPct val="95000"/>
        </a:lnSpc>
        <a:spcBef>
          <a:spcPct val="70000"/>
        </a:spcBef>
        <a:spcAft>
          <a:spcPct val="0"/>
        </a:spcAft>
        <a:buClr>
          <a:schemeClr val="tx2"/>
        </a:buClr>
        <a:buChar char="•"/>
        <a:defRPr sz="10900">
          <a:solidFill>
            <a:schemeClr val="tx1"/>
          </a:solidFill>
          <a:latin typeface="+mn-lt"/>
        </a:defRPr>
      </a:lvl7pPr>
      <a:lvl8pPr marL="16028977" indent="-1025059" algn="l" rtl="0" eaLnBrk="1" fontAlgn="base" hangingPunct="1">
        <a:lnSpc>
          <a:spcPct val="95000"/>
        </a:lnSpc>
        <a:spcBef>
          <a:spcPct val="70000"/>
        </a:spcBef>
        <a:spcAft>
          <a:spcPct val="0"/>
        </a:spcAft>
        <a:buClr>
          <a:schemeClr val="tx2"/>
        </a:buClr>
        <a:buChar char="•"/>
        <a:defRPr sz="10900">
          <a:solidFill>
            <a:schemeClr val="tx1"/>
          </a:solidFill>
          <a:latin typeface="+mn-lt"/>
        </a:defRPr>
      </a:lvl8pPr>
      <a:lvl9pPr marL="18641509" indent="-1025059" algn="l" rtl="0" eaLnBrk="1" fontAlgn="base" hangingPunct="1">
        <a:lnSpc>
          <a:spcPct val="95000"/>
        </a:lnSpc>
        <a:spcBef>
          <a:spcPct val="70000"/>
        </a:spcBef>
        <a:spcAft>
          <a:spcPct val="0"/>
        </a:spcAft>
        <a:buClr>
          <a:schemeClr val="tx2"/>
        </a:buClr>
        <a:buChar char="•"/>
        <a:defRPr sz="109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5225064" rtl="0" eaLnBrk="1" latinLnBrk="0" hangingPunct="1">
        <a:defRPr sz="10300" kern="1200">
          <a:solidFill>
            <a:schemeClr val="tx1"/>
          </a:solidFill>
          <a:latin typeface="+mn-lt"/>
          <a:ea typeface="+mn-ea"/>
          <a:cs typeface="+mn-cs"/>
        </a:defRPr>
      </a:lvl1pPr>
      <a:lvl2pPr marL="2612532" algn="l" defTabSz="5225064" rtl="0" eaLnBrk="1" latinLnBrk="0" hangingPunct="1">
        <a:defRPr sz="10300" kern="1200">
          <a:solidFill>
            <a:schemeClr val="tx1"/>
          </a:solidFill>
          <a:latin typeface="+mn-lt"/>
          <a:ea typeface="+mn-ea"/>
          <a:cs typeface="+mn-cs"/>
        </a:defRPr>
      </a:lvl2pPr>
      <a:lvl3pPr marL="5225064" algn="l" defTabSz="5225064" rtl="0" eaLnBrk="1" latinLnBrk="0" hangingPunct="1">
        <a:defRPr sz="10300" kern="1200">
          <a:solidFill>
            <a:schemeClr val="tx1"/>
          </a:solidFill>
          <a:latin typeface="+mn-lt"/>
          <a:ea typeface="+mn-ea"/>
          <a:cs typeface="+mn-cs"/>
        </a:defRPr>
      </a:lvl3pPr>
      <a:lvl4pPr marL="7837597" algn="l" defTabSz="5225064" rtl="0" eaLnBrk="1" latinLnBrk="0" hangingPunct="1">
        <a:defRPr sz="10300" kern="1200">
          <a:solidFill>
            <a:schemeClr val="tx1"/>
          </a:solidFill>
          <a:latin typeface="+mn-lt"/>
          <a:ea typeface="+mn-ea"/>
          <a:cs typeface="+mn-cs"/>
        </a:defRPr>
      </a:lvl4pPr>
      <a:lvl5pPr marL="10450129" algn="l" defTabSz="5225064" rtl="0" eaLnBrk="1" latinLnBrk="0" hangingPunct="1">
        <a:defRPr sz="10300" kern="1200">
          <a:solidFill>
            <a:schemeClr val="tx1"/>
          </a:solidFill>
          <a:latin typeface="+mn-lt"/>
          <a:ea typeface="+mn-ea"/>
          <a:cs typeface="+mn-cs"/>
        </a:defRPr>
      </a:lvl5pPr>
      <a:lvl6pPr marL="13062661" algn="l" defTabSz="5225064" rtl="0" eaLnBrk="1" latinLnBrk="0" hangingPunct="1">
        <a:defRPr sz="10300" kern="1200">
          <a:solidFill>
            <a:schemeClr val="tx1"/>
          </a:solidFill>
          <a:latin typeface="+mn-lt"/>
          <a:ea typeface="+mn-ea"/>
          <a:cs typeface="+mn-cs"/>
        </a:defRPr>
      </a:lvl6pPr>
      <a:lvl7pPr marL="15675193" algn="l" defTabSz="5225064" rtl="0" eaLnBrk="1" latinLnBrk="0" hangingPunct="1">
        <a:defRPr sz="103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7726" algn="l" defTabSz="5225064" rtl="0" eaLnBrk="1" latinLnBrk="0" hangingPunct="1">
        <a:defRPr sz="10300" kern="1200">
          <a:solidFill>
            <a:schemeClr val="tx1"/>
          </a:solidFill>
          <a:latin typeface="+mn-lt"/>
          <a:ea typeface="+mn-ea"/>
          <a:cs typeface="+mn-cs"/>
        </a:defRPr>
      </a:lvl8pPr>
      <a:lvl9pPr marL="20900258" algn="l" defTabSz="5225064" rtl="0" eaLnBrk="1" latinLnBrk="0" hangingPunct="1">
        <a:defRPr sz="10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image" Target="NULL"/><Relationship Id="rId7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emf"/><Relationship Id="rId5" Type="http://schemas.openxmlformats.org/officeDocument/2006/relationships/image" Target="../media/image2.emf"/><Relationship Id="rId4" Type="http://schemas.openxmlformats.org/officeDocument/2006/relationships/image" Target="../media/image1.emf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9872" y="39455068"/>
            <a:ext cx="14630400" cy="392582"/>
          </a:xfrm>
          <a:prstGeom prst="rect">
            <a:avLst/>
          </a:prstGeom>
        </p:spPr>
      </p:pic>
      <p:sp>
        <p:nvSpPr>
          <p:cNvPr id="33" name="Rectangle 548"/>
          <p:cNvSpPr>
            <a:spLocks noChangeArrowheads="1"/>
          </p:cNvSpPr>
          <p:nvPr/>
        </p:nvSpPr>
        <p:spPr bwMode="auto">
          <a:xfrm>
            <a:off x="26356776" y="18634740"/>
            <a:ext cx="10972800" cy="92899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dist="107763" dir="2700000" algn="ctr" rotWithShape="0">
              <a:schemeClr val="tx1"/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0" tIns="1005840" rIns="457200" bIns="45720"/>
          <a:lstStyle/>
          <a:p>
            <a:endParaRPr lang="en-US" sz="4000" dirty="0"/>
          </a:p>
        </p:txBody>
      </p:sp>
      <p:sp>
        <p:nvSpPr>
          <p:cNvPr id="34" name="Text Box 549"/>
          <p:cNvSpPr txBox="1">
            <a:spLocks noChangeArrowheads="1"/>
          </p:cNvSpPr>
          <p:nvPr/>
        </p:nvSpPr>
        <p:spPr bwMode="auto">
          <a:xfrm>
            <a:off x="26356776" y="18405537"/>
            <a:ext cx="10972800" cy="1184243"/>
          </a:xfrm>
          <a:prstGeom prst="rect">
            <a:avLst/>
          </a:prstGeom>
          <a:solidFill>
            <a:srgbClr val="416B60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square" lIns="457200" tIns="45720" rIns="457200" bIns="45720" anchor="ctr"/>
          <a:lstStyle>
            <a:defPPr>
              <a:defRPr lang="en-US"/>
            </a:defPPr>
            <a:lvl1pPr>
              <a:spcBef>
                <a:spcPct val="20000"/>
              </a:spcBef>
              <a:defRPr sz="40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cs typeface="Times New Roman" pitchFamily="18" charset="0"/>
              </a:defRPr>
            </a:lvl1pPr>
          </a:lstStyle>
          <a:p>
            <a:r>
              <a:rPr lang="en-US" dirty="0"/>
              <a:t>95% Credible Intervals of Coefficients for Flood Risk Standardized Covariates</a:t>
            </a:r>
          </a:p>
        </p:txBody>
      </p:sp>
      <p:sp>
        <p:nvSpPr>
          <p:cNvPr id="36" name="Rectangle 535"/>
          <p:cNvSpPr>
            <a:spLocks noChangeArrowheads="1"/>
          </p:cNvSpPr>
          <p:nvPr/>
        </p:nvSpPr>
        <p:spPr bwMode="auto">
          <a:xfrm>
            <a:off x="26356776" y="7772401"/>
            <a:ext cx="10969625" cy="99568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dist="107763" dir="2700000" algn="ctr" rotWithShape="0">
              <a:schemeClr val="tx1"/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0" tIns="1005840" rIns="457200" bIns="45720"/>
          <a:lstStyle/>
          <a:p>
            <a:r>
              <a:rPr lang="en-US" sz="4000" dirty="0"/>
              <a:t>We fit a Bayesian hierarchical model (BHM) where the CHD prevalence at a census tract is a linear function of several flood risk measures, SVIs, air pollution concentrations, and smoking prevalence in the tract. To account for the spatial correlation among census tracts, we use a latent Gaussian conditional autoregressive (CAR) model</a:t>
            </a:r>
            <a:r>
              <a:rPr lang="en-US" sz="4000" baseline="30000" dirty="0"/>
              <a:t>6</a:t>
            </a:r>
            <a:r>
              <a:rPr lang="en-US" sz="4000" dirty="0"/>
              <a:t>. </a:t>
            </a:r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/>
          </a:p>
          <a:p>
            <a:endParaRPr lang="en-US" sz="4000" dirty="0"/>
          </a:p>
        </p:txBody>
      </p:sp>
      <p:sp>
        <p:nvSpPr>
          <p:cNvPr id="37" name="Rectangle 533"/>
          <p:cNvSpPr>
            <a:spLocks noChangeArrowheads="1"/>
          </p:cNvSpPr>
          <p:nvPr/>
        </p:nvSpPr>
        <p:spPr bwMode="auto">
          <a:xfrm>
            <a:off x="13710264" y="7920739"/>
            <a:ext cx="10972800" cy="13594077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dist="107763" dir="2700000" algn="ctr" rotWithShape="0">
              <a:schemeClr val="tx1"/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0" tIns="1005840" rIns="457200" bIns="45720"/>
          <a:lstStyle/>
          <a:p>
            <a:endParaRPr lang="en-US" sz="4000" dirty="0"/>
          </a:p>
        </p:txBody>
      </p:sp>
      <p:sp>
        <p:nvSpPr>
          <p:cNvPr id="39" name="Text Box 539"/>
          <p:cNvSpPr txBox="1">
            <a:spLocks noChangeArrowheads="1"/>
          </p:cNvSpPr>
          <p:nvPr/>
        </p:nvSpPr>
        <p:spPr bwMode="auto">
          <a:xfrm>
            <a:off x="26356776" y="7772401"/>
            <a:ext cx="10972800" cy="1005840"/>
          </a:xfrm>
          <a:prstGeom prst="rect">
            <a:avLst/>
          </a:prstGeom>
          <a:solidFill>
            <a:srgbClr val="416B60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square" lIns="457200" tIns="45720" rIns="457200" bIns="45720" anchor="ctr"/>
          <a:lstStyle>
            <a:defPPr>
              <a:defRPr lang="en-US"/>
            </a:defPPr>
            <a:lvl1pPr>
              <a:spcBef>
                <a:spcPct val="20000"/>
              </a:spcBef>
              <a:defRPr sz="40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cs typeface="Times New Roman" pitchFamily="18" charset="0"/>
              </a:defRPr>
            </a:lvl1pPr>
          </a:lstStyle>
          <a:p>
            <a:r>
              <a:rPr lang="en-US" sz="5400" dirty="0"/>
              <a:t>Methods</a:t>
            </a:r>
          </a:p>
        </p:txBody>
      </p:sp>
      <p:sp>
        <p:nvSpPr>
          <p:cNvPr id="40" name="Text Box 585"/>
          <p:cNvSpPr txBox="1">
            <a:spLocks noChangeArrowheads="1"/>
          </p:cNvSpPr>
          <p:nvPr/>
        </p:nvSpPr>
        <p:spPr bwMode="auto">
          <a:xfrm>
            <a:off x="1371600" y="1981200"/>
            <a:ext cx="48463200" cy="594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 anchorCtr="1"/>
          <a:lstStyle>
            <a:lvl1pPr defTabSz="8382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8382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8382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8382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8382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838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838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838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838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457200" indent="-457200" algn="ctr">
              <a:spcBef>
                <a:spcPts val="0"/>
              </a:spcBef>
            </a:pPr>
            <a:r>
              <a:rPr lang="en-US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</a:rPr>
              <a:t>Effects of Flood Risk and Climate Change </a:t>
            </a:r>
          </a:p>
          <a:p>
            <a:pPr marL="457200" indent="-457200" algn="ctr">
              <a:spcBef>
                <a:spcPts val="0"/>
              </a:spcBef>
            </a:pPr>
            <a:r>
              <a:rPr lang="en-US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</a:rPr>
              <a:t>on Census Tract-Level Health Outcomes</a:t>
            </a:r>
          </a:p>
          <a:p>
            <a:pPr marL="457200" indent="-457200" algn="ctr">
              <a:spcBef>
                <a:spcPts val="0"/>
              </a:spcBef>
            </a:pPr>
            <a:r>
              <a:rPr lang="en-US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</a:rPr>
              <a:t>Alvin Sheng and Kyle P. Messier</a:t>
            </a:r>
            <a:br>
              <a:rPr lang="en-US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</a:rPr>
            </a:br>
            <a:r>
              <a:rPr lang="en-US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</a:rPr>
              <a:t>NC State University and Spatiotemporal Health Analytics Group, Predictive Toxicology Branch, NIEHS</a:t>
            </a:r>
            <a:endParaRPr lang="en-US" sz="5400" b="1" baseline="30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Narrow" pitchFamily="34" charset="0"/>
              <a:cs typeface="Times New Roman" pitchFamily="18" charset="0"/>
            </a:endParaRPr>
          </a:p>
        </p:txBody>
      </p:sp>
      <p:sp>
        <p:nvSpPr>
          <p:cNvPr id="41" name="Text Box 539"/>
          <p:cNvSpPr txBox="1">
            <a:spLocks noChangeArrowheads="1"/>
          </p:cNvSpPr>
          <p:nvPr/>
        </p:nvSpPr>
        <p:spPr bwMode="auto">
          <a:xfrm>
            <a:off x="13710264" y="7920739"/>
            <a:ext cx="10972800" cy="1005840"/>
          </a:xfrm>
          <a:prstGeom prst="rect">
            <a:avLst/>
          </a:prstGeom>
          <a:solidFill>
            <a:srgbClr val="416B60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square" lIns="457200" tIns="45720" rIns="457200" bIns="45720" anchor="ctr"/>
          <a:lstStyle>
            <a:defPPr>
              <a:defRPr lang="en-US"/>
            </a:defPPr>
            <a:lvl1pPr>
              <a:spcBef>
                <a:spcPct val="20000"/>
              </a:spcBef>
              <a:defRPr sz="40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cs typeface="Times New Roman" pitchFamily="18" charset="0"/>
              </a:defRPr>
            </a:lvl1pPr>
          </a:lstStyle>
          <a:p>
            <a:r>
              <a:rPr lang="en-US" sz="5400" dirty="0"/>
              <a:t>Data</a:t>
            </a:r>
          </a:p>
        </p:txBody>
      </p:sp>
      <p:sp>
        <p:nvSpPr>
          <p:cNvPr id="42" name="Rectangle 533"/>
          <p:cNvSpPr>
            <a:spLocks noChangeArrowheads="1"/>
          </p:cNvSpPr>
          <p:nvPr/>
        </p:nvSpPr>
        <p:spPr bwMode="auto">
          <a:xfrm>
            <a:off x="1351090" y="7920739"/>
            <a:ext cx="10972800" cy="5236462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dist="107763" dir="2700000" algn="ctr" rotWithShape="0">
              <a:schemeClr val="tx1"/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0" tIns="1005840" rIns="457200" bIns="45720"/>
          <a:lstStyle/>
          <a:p>
            <a:r>
              <a:rPr lang="en-US" sz="4000" dirty="0"/>
              <a:t>Floods have been linked to various health outcomes such as mental disorders and chronic diseases. This is likely due to psychosocial and post-traumatic stress caused by natural disasters and inadequate responses to them</a:t>
            </a:r>
            <a:r>
              <a:rPr lang="en-US" sz="4000" baseline="30000" dirty="0"/>
              <a:t>1</a:t>
            </a:r>
            <a:r>
              <a:rPr lang="en-US" sz="4000" dirty="0"/>
              <a:t>. </a:t>
            </a:r>
          </a:p>
          <a:p>
            <a:endParaRPr lang="en-US" sz="4000" dirty="0"/>
          </a:p>
        </p:txBody>
      </p:sp>
      <p:sp>
        <p:nvSpPr>
          <p:cNvPr id="43" name="Text Box 534"/>
          <p:cNvSpPr txBox="1">
            <a:spLocks noChangeArrowheads="1"/>
          </p:cNvSpPr>
          <p:nvPr/>
        </p:nvSpPr>
        <p:spPr bwMode="auto">
          <a:xfrm>
            <a:off x="1339976" y="7907529"/>
            <a:ext cx="10996613" cy="1005840"/>
          </a:xfrm>
          <a:prstGeom prst="rect">
            <a:avLst/>
          </a:prstGeom>
          <a:solidFill>
            <a:srgbClr val="416B60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square" lIns="457200" tIns="45720" rIns="457200" bIns="45720" anchor="ctr"/>
          <a:lstStyle>
            <a:defPPr>
              <a:defRPr lang="en-US"/>
            </a:defPPr>
            <a:lvl1pPr>
              <a:spcBef>
                <a:spcPct val="20000"/>
              </a:spcBef>
              <a:defRPr sz="40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cs typeface="Times New Roman" pitchFamily="18" charset="0"/>
              </a:defRPr>
            </a:lvl1pPr>
          </a:lstStyle>
          <a:p>
            <a:r>
              <a:rPr lang="en-US" sz="5400" dirty="0"/>
              <a:t>Background</a:t>
            </a:r>
          </a:p>
        </p:txBody>
      </p:sp>
      <p:sp>
        <p:nvSpPr>
          <p:cNvPr id="46" name="Rectangle 548"/>
          <p:cNvSpPr>
            <a:spLocks noChangeArrowheads="1"/>
          </p:cNvSpPr>
          <p:nvPr/>
        </p:nvSpPr>
        <p:spPr bwMode="auto">
          <a:xfrm>
            <a:off x="1373928" y="21884639"/>
            <a:ext cx="10972800" cy="1547557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dist="107763" dir="2700000" algn="ctr" rotWithShape="0">
              <a:schemeClr val="tx1"/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0" tIns="1005840" rIns="457200" bIns="45720"/>
          <a:lstStyle/>
          <a:p>
            <a:endParaRPr lang="en-US" sz="2800" dirty="0"/>
          </a:p>
        </p:txBody>
      </p:sp>
      <p:sp>
        <p:nvSpPr>
          <p:cNvPr id="47" name="Text Box 549"/>
          <p:cNvSpPr txBox="1">
            <a:spLocks noChangeArrowheads="1"/>
          </p:cNvSpPr>
          <p:nvPr/>
        </p:nvSpPr>
        <p:spPr bwMode="auto">
          <a:xfrm>
            <a:off x="1372340" y="21884640"/>
            <a:ext cx="10972800" cy="1377538"/>
          </a:xfrm>
          <a:prstGeom prst="rect">
            <a:avLst/>
          </a:prstGeom>
          <a:solidFill>
            <a:srgbClr val="416B60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square" lIns="457200" tIns="45720" rIns="457200" bIns="45720" anchor="ctr"/>
          <a:lstStyle>
            <a:defPPr>
              <a:defRPr lang="en-US"/>
            </a:defPPr>
            <a:lvl1pPr>
              <a:spcBef>
                <a:spcPct val="20000"/>
              </a:spcBef>
              <a:defRPr sz="40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cs typeface="Times New Roman" pitchFamily="18" charset="0"/>
              </a:defRPr>
            </a:lvl1pPr>
          </a:lstStyle>
          <a:p>
            <a:r>
              <a:rPr lang="en-US" dirty="0"/>
              <a:t>Percent of Properties with Any Risk of Flooding in each Census Tract</a:t>
            </a:r>
          </a:p>
        </p:txBody>
      </p:sp>
      <p:sp>
        <p:nvSpPr>
          <p:cNvPr id="50" name="Rectangle 535"/>
          <p:cNvSpPr>
            <a:spLocks noChangeArrowheads="1"/>
          </p:cNvSpPr>
          <p:nvPr/>
        </p:nvSpPr>
        <p:spPr bwMode="auto">
          <a:xfrm>
            <a:off x="38852475" y="7823200"/>
            <a:ext cx="10969625" cy="1103884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dist="107763" dir="2700000" algn="ctr" rotWithShape="0">
              <a:schemeClr val="tx1"/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0" tIns="1005840" rIns="457200" bIns="45720"/>
          <a:lstStyle/>
          <a:p>
            <a:r>
              <a:rPr lang="en-US" sz="4000" dirty="0"/>
              <a:t>Flood risk variables that are associated with significant increases in CHD prevalence, under the 5% level: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Percent of properties with risk score 2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Percent of properties with risk score 6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Percent of properties with risk score 8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Percent of properties with risk score 10</a:t>
            </a:r>
          </a:p>
          <a:p>
            <a:endParaRPr lang="en-US" sz="4000" dirty="0"/>
          </a:p>
          <a:p>
            <a:r>
              <a:rPr lang="en-US" sz="4000" dirty="0"/>
              <a:t>Many of the SVIs and air pollutants are associated with significant increases in CHD prevalence. These covariates are associated with especially large increases in CHD prevalence: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Percentage of the population 65 or over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PM2.5 concentration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Smoking prevalence</a:t>
            </a:r>
          </a:p>
        </p:txBody>
      </p:sp>
      <p:sp>
        <p:nvSpPr>
          <p:cNvPr id="51" name="Text Box 539"/>
          <p:cNvSpPr txBox="1">
            <a:spLocks noChangeArrowheads="1"/>
          </p:cNvSpPr>
          <p:nvPr/>
        </p:nvSpPr>
        <p:spPr bwMode="auto">
          <a:xfrm>
            <a:off x="38850887" y="7772401"/>
            <a:ext cx="10972800" cy="1005840"/>
          </a:xfrm>
          <a:prstGeom prst="rect">
            <a:avLst/>
          </a:prstGeom>
          <a:solidFill>
            <a:srgbClr val="416B60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square" lIns="457200" tIns="45720" rIns="457200" bIns="45720" anchor="ctr"/>
          <a:lstStyle>
            <a:defPPr>
              <a:defRPr lang="en-US"/>
            </a:defPPr>
            <a:lvl1pPr>
              <a:spcBef>
                <a:spcPct val="20000"/>
              </a:spcBef>
              <a:defRPr sz="40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cs typeface="Times New Roman" pitchFamily="18" charset="0"/>
              </a:defRPr>
            </a:lvl1pPr>
          </a:lstStyle>
          <a:p>
            <a:r>
              <a:rPr lang="en-US" sz="5400" dirty="0"/>
              <a:t>Discussion</a:t>
            </a:r>
          </a:p>
        </p:txBody>
      </p:sp>
      <p:sp>
        <p:nvSpPr>
          <p:cNvPr id="52" name="Rectangle 548"/>
          <p:cNvSpPr>
            <a:spLocks noChangeArrowheads="1"/>
          </p:cNvSpPr>
          <p:nvPr/>
        </p:nvSpPr>
        <p:spPr bwMode="auto">
          <a:xfrm>
            <a:off x="38862002" y="35996879"/>
            <a:ext cx="10972800" cy="2529841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dist="107763" dir="2700000" algn="ctr" rotWithShape="0">
              <a:schemeClr val="tx1"/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0" tIns="1005840" rIns="457200" bIns="45720" anchor="t"/>
          <a:lstStyle/>
          <a:p>
            <a:pPr>
              <a:spcBef>
                <a:spcPts val="1200"/>
              </a:spcBef>
            </a:pPr>
            <a:r>
              <a:rPr lang="en-US" sz="4000" dirty="0">
                <a:latin typeface="Arial" pitchFamily="34" charset="0"/>
                <a:cs typeface="Arial" pitchFamily="34" charset="0"/>
              </a:rPr>
              <a:t>This project was supported by NIH Summer Internship Program in Biomedical Research.</a:t>
            </a:r>
          </a:p>
        </p:txBody>
      </p:sp>
      <p:sp>
        <p:nvSpPr>
          <p:cNvPr id="53" name="Text Box 549"/>
          <p:cNvSpPr txBox="1">
            <a:spLocks noChangeArrowheads="1"/>
          </p:cNvSpPr>
          <p:nvPr/>
        </p:nvSpPr>
        <p:spPr bwMode="auto">
          <a:xfrm>
            <a:off x="38862001" y="35996879"/>
            <a:ext cx="10972800" cy="1005840"/>
          </a:xfrm>
          <a:prstGeom prst="rect">
            <a:avLst/>
          </a:prstGeom>
          <a:solidFill>
            <a:srgbClr val="416B60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square" lIns="457200" tIns="45720" rIns="457200" bIns="45720" anchor="ctr"/>
          <a:lstStyle>
            <a:defPPr>
              <a:defRPr lang="en-US"/>
            </a:defPPr>
            <a:lvl1pPr>
              <a:spcBef>
                <a:spcPct val="20000"/>
              </a:spcBef>
              <a:defRPr sz="40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cs typeface="Times New Roman" pitchFamily="18" charset="0"/>
              </a:defRPr>
            </a:lvl1pPr>
          </a:lstStyle>
          <a:p>
            <a:r>
              <a:rPr lang="en-US" sz="5400" dirty="0"/>
              <a:t>Acknowledgments</a:t>
            </a:r>
          </a:p>
        </p:txBody>
      </p:sp>
      <p:sp>
        <p:nvSpPr>
          <p:cNvPr id="54" name="Rectangle 548"/>
          <p:cNvSpPr>
            <a:spLocks noChangeArrowheads="1"/>
          </p:cNvSpPr>
          <p:nvPr/>
        </p:nvSpPr>
        <p:spPr bwMode="auto">
          <a:xfrm>
            <a:off x="38831224" y="24983441"/>
            <a:ext cx="10972800" cy="10417242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dist="107763" dir="2700000" algn="ctr" rotWithShape="0">
              <a:schemeClr val="tx1"/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0" tIns="1005840" rIns="457200" bIns="45720"/>
          <a:lstStyle/>
          <a:p>
            <a:r>
              <a:rPr lang="en-US" sz="2000" baseline="30000" dirty="0"/>
              <a:t>1</a:t>
            </a:r>
            <a:r>
              <a:rPr lang="en-US" sz="2000" dirty="0"/>
              <a:t>Hsin-I Shih, Tzu-Yuan Chao, Yi-Ting Huang, Yi-Fang Tu, Tzu-Ching Sung, Jung-Der Wang, and Chia-Ming Chang. Increased medical visits and mortality among adults with cardiovascular diseases in severely affected areas after Typhoon Morakot. International Journal of Environmental Research and Public Health, 17(18), September 2020.</a:t>
            </a:r>
          </a:p>
          <a:p>
            <a:endParaRPr lang="en-US" sz="2000" dirty="0"/>
          </a:p>
          <a:p>
            <a:r>
              <a:rPr lang="en-US" sz="2000" baseline="30000" dirty="0"/>
              <a:t>2</a:t>
            </a:r>
            <a:r>
              <a:rPr lang="en-US" sz="2000" dirty="0"/>
              <a:t>First Street. First street foundation flood risk summary statistics. https://</a:t>
            </a:r>
            <a:r>
              <a:rPr lang="en-US" sz="2000" dirty="0" err="1"/>
              <a:t>registry.opendata.aws</a:t>
            </a:r>
            <a:r>
              <a:rPr lang="en-US" sz="2000" dirty="0"/>
              <a:t>/</a:t>
            </a:r>
            <a:r>
              <a:rPr lang="en-US" sz="2000" dirty="0" err="1"/>
              <a:t>fsf</a:t>
            </a:r>
            <a:r>
              <a:rPr lang="en-US" sz="2000" dirty="0"/>
              <a:t>-flood-risk/, May 2021. </a:t>
            </a:r>
          </a:p>
          <a:p>
            <a:endParaRPr lang="en-US" sz="2000" dirty="0"/>
          </a:p>
          <a:p>
            <a:r>
              <a:rPr lang="en-US" sz="2000" baseline="30000" dirty="0"/>
              <a:t>3</a:t>
            </a:r>
            <a:r>
              <a:rPr lang="en-US" sz="2000" dirty="0"/>
              <a:t>Centers for Disease Control and Prevention, Agency for Toxic Substances and Disease Registry, Geospatial Research, Analysis, and Services Program. CDC/ATSDR Social Vulnerability Index 2018 database United States. https://</a:t>
            </a:r>
            <a:r>
              <a:rPr lang="en-US" sz="2000" dirty="0" err="1"/>
              <a:t>www.atsdr.cdc.gov</a:t>
            </a:r>
            <a:r>
              <a:rPr lang="en-US" sz="2000" dirty="0"/>
              <a:t>/</a:t>
            </a:r>
            <a:r>
              <a:rPr lang="en-US" sz="2000" dirty="0" err="1"/>
              <a:t>placeandhealth</a:t>
            </a:r>
            <a:r>
              <a:rPr lang="en-US" sz="2000" dirty="0"/>
              <a:t>/</a:t>
            </a:r>
            <a:r>
              <a:rPr lang="en-US" sz="2000" dirty="0" err="1"/>
              <a:t>svi</a:t>
            </a:r>
            <a:r>
              <a:rPr lang="en-US" sz="2000" dirty="0"/>
              <a:t>/</a:t>
            </a:r>
            <a:r>
              <a:rPr lang="en-US" sz="2000" dirty="0" err="1"/>
              <a:t>data_documentation_download.html</a:t>
            </a:r>
            <a:r>
              <a:rPr lang="en-US" sz="2000" dirty="0"/>
              <a:t>, April 2021. </a:t>
            </a:r>
          </a:p>
          <a:p>
            <a:endParaRPr lang="en-US" sz="2000" dirty="0"/>
          </a:p>
          <a:p>
            <a:r>
              <a:rPr lang="en-US" sz="2000" baseline="30000" dirty="0"/>
              <a:t>4</a:t>
            </a:r>
            <a:r>
              <a:rPr lang="en-US" sz="2000" dirty="0"/>
              <a:t>Sun-Young Kim, Matthew </a:t>
            </a:r>
            <a:r>
              <a:rPr lang="en-US" sz="2000" dirty="0" err="1"/>
              <a:t>Bechle</a:t>
            </a:r>
            <a:r>
              <a:rPr lang="en-US" sz="2000" dirty="0"/>
              <a:t>, Steve Hankey, Lianne Sheppard, Adam A. </a:t>
            </a:r>
            <a:r>
              <a:rPr lang="en-US" sz="2000" dirty="0" err="1"/>
              <a:t>Szpiro</a:t>
            </a:r>
            <a:r>
              <a:rPr lang="en-US" sz="2000" dirty="0"/>
              <a:t>, and Julian D. Marshall. Concentrations of criteria pollutants in the contiguous U.S., 1979 – 2015: Role of prediction model parsimony in integrated empirical geographic regression. </a:t>
            </a:r>
            <a:r>
              <a:rPr lang="en-US" sz="2000" dirty="0" err="1"/>
              <a:t>PLoS</a:t>
            </a:r>
            <a:r>
              <a:rPr lang="en-US" sz="2000" dirty="0"/>
              <a:t> ONE, 15(2), 2020. </a:t>
            </a:r>
          </a:p>
          <a:p>
            <a:pPr marL="514350" indent="-514350">
              <a:buAutoNum type="arabicPeriod"/>
            </a:pPr>
            <a:endParaRPr lang="en-US" sz="2000" dirty="0"/>
          </a:p>
          <a:p>
            <a:r>
              <a:rPr lang="en-US" sz="2000" baseline="30000" dirty="0"/>
              <a:t>5</a:t>
            </a:r>
            <a:r>
              <a:rPr lang="en-US" sz="2000" dirty="0"/>
              <a:t>Centers for Disease Control and Prevention, National Center for Chronic Disease Prevention and Health Promotion, and Division of Population Health. PLACES: Local data for better health, census tract data 2020 release. https://</a:t>
            </a:r>
            <a:r>
              <a:rPr lang="en-US" sz="2000" dirty="0" err="1"/>
              <a:t>chronicdata.cdc.gov</a:t>
            </a:r>
            <a:r>
              <a:rPr lang="en-US" sz="2000" dirty="0"/>
              <a:t>/500-Cities-Places/PLACES-Local-Data-for-Better-Health-Census-Tract-D/</a:t>
            </a:r>
            <a:r>
              <a:rPr lang="en-US" sz="2000" dirty="0" err="1"/>
              <a:t>cwsq-ngmh</a:t>
            </a:r>
            <a:r>
              <a:rPr lang="en-US" sz="2000" dirty="0"/>
              <a:t>, January 2021. </a:t>
            </a:r>
          </a:p>
          <a:p>
            <a:endParaRPr lang="en-US" sz="2000" dirty="0"/>
          </a:p>
          <a:p>
            <a:r>
              <a:rPr lang="en-US" sz="2000" baseline="30000" dirty="0"/>
              <a:t>6</a:t>
            </a:r>
            <a:r>
              <a:rPr lang="en-US" sz="2000" dirty="0"/>
              <a:t>Alexandra M. Schmidt and </a:t>
            </a:r>
            <a:r>
              <a:rPr lang="en-US" sz="2000" dirty="0" err="1"/>
              <a:t>Widemberg</a:t>
            </a:r>
            <a:r>
              <a:rPr lang="en-US" sz="2000" dirty="0"/>
              <a:t> S. </a:t>
            </a:r>
            <a:r>
              <a:rPr lang="en-US" sz="2000" dirty="0" err="1"/>
              <a:t>Nobre</a:t>
            </a:r>
            <a:r>
              <a:rPr lang="en-US" sz="2000" dirty="0"/>
              <a:t>. Conditional autoregressive (CAR) model. Wiley </a:t>
            </a:r>
            <a:r>
              <a:rPr lang="en-US" sz="2000" dirty="0" err="1"/>
              <a:t>StatsRef</a:t>
            </a:r>
            <a:r>
              <a:rPr lang="en-US" sz="2000" dirty="0"/>
              <a:t>: Statistics Reference Online, 2018. </a:t>
            </a:r>
          </a:p>
          <a:p>
            <a:endParaRPr lang="en-US" sz="2000" dirty="0"/>
          </a:p>
          <a:p>
            <a:r>
              <a:rPr lang="en-US" sz="2000" baseline="30000" dirty="0"/>
              <a:t>7</a:t>
            </a:r>
            <a:r>
              <a:rPr lang="en-US" sz="2000" dirty="0"/>
              <a:t>https://</a:t>
            </a:r>
            <a:r>
              <a:rPr lang="en-US" sz="2000" dirty="0" err="1"/>
              <a:t>mathworld.wolfram.com</a:t>
            </a:r>
            <a:r>
              <a:rPr lang="en-US" sz="2000" dirty="0"/>
              <a:t>/</a:t>
            </a:r>
            <a:r>
              <a:rPr lang="en-US" sz="2000" dirty="0" err="1"/>
              <a:t>ContiguousUSAGraph.html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59" name="Text Box 549"/>
          <p:cNvSpPr txBox="1">
            <a:spLocks noChangeArrowheads="1"/>
          </p:cNvSpPr>
          <p:nvPr/>
        </p:nvSpPr>
        <p:spPr bwMode="auto">
          <a:xfrm>
            <a:off x="38831224" y="24907240"/>
            <a:ext cx="10972800" cy="1005840"/>
          </a:xfrm>
          <a:prstGeom prst="rect">
            <a:avLst/>
          </a:prstGeom>
          <a:solidFill>
            <a:srgbClr val="416B60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square" lIns="457200" tIns="45720" rIns="457200" bIns="45720" anchor="ctr"/>
          <a:lstStyle>
            <a:defPPr>
              <a:defRPr lang="en-US"/>
            </a:defPPr>
            <a:lvl1pPr>
              <a:spcBef>
                <a:spcPct val="20000"/>
              </a:spcBef>
              <a:defRPr sz="40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cs typeface="Times New Roman" pitchFamily="18" charset="0"/>
              </a:defRPr>
            </a:lvl1pPr>
          </a:lstStyle>
          <a:p>
            <a:r>
              <a:rPr lang="en-US" sz="5400" dirty="0"/>
              <a:t>References</a:t>
            </a:r>
          </a:p>
        </p:txBody>
      </p:sp>
      <p:sp>
        <p:nvSpPr>
          <p:cNvPr id="60" name="Rectangle 533"/>
          <p:cNvSpPr>
            <a:spLocks noChangeArrowheads="1"/>
          </p:cNvSpPr>
          <p:nvPr/>
        </p:nvSpPr>
        <p:spPr bwMode="auto">
          <a:xfrm>
            <a:off x="1339976" y="13858248"/>
            <a:ext cx="10972800" cy="7331336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dist="107763" dir="2700000" algn="ctr" rotWithShape="0">
              <a:schemeClr val="tx1"/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0" tIns="1005840" rIns="457200" bIns="45720"/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Estimate the effect of flood risk at a given census tract on the prevalence of coronary heart disease (CHD) among adults.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We focus on 7 states in the Southeastern U.S.: North Carolina, South Carolina, Tennessee, Georgia, Alabama, Mississippi, and Florida. </a:t>
            </a:r>
          </a:p>
          <a:p>
            <a:endParaRPr lang="en-US" sz="4000" dirty="0"/>
          </a:p>
        </p:txBody>
      </p:sp>
      <p:sp>
        <p:nvSpPr>
          <p:cNvPr id="61" name="Text Box 534"/>
          <p:cNvSpPr txBox="1">
            <a:spLocks noChangeArrowheads="1"/>
          </p:cNvSpPr>
          <p:nvPr/>
        </p:nvSpPr>
        <p:spPr bwMode="auto">
          <a:xfrm>
            <a:off x="1339976" y="13858249"/>
            <a:ext cx="10972800" cy="1005840"/>
          </a:xfrm>
          <a:prstGeom prst="rect">
            <a:avLst/>
          </a:prstGeom>
          <a:solidFill>
            <a:srgbClr val="416B60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square" lIns="457200" tIns="45720" rIns="457200" bIns="45720" anchor="ctr"/>
          <a:lstStyle>
            <a:defPPr>
              <a:defRPr lang="en-US"/>
            </a:defPPr>
            <a:lvl1pPr>
              <a:spcBef>
                <a:spcPct val="20000"/>
              </a:spcBef>
              <a:defRPr sz="40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cs typeface="Times New Roman" pitchFamily="18" charset="0"/>
              </a:defRPr>
            </a:lvl1pPr>
          </a:lstStyle>
          <a:p>
            <a:r>
              <a:rPr lang="en-US" sz="5400" dirty="0"/>
              <a:t>Objective</a:t>
            </a:r>
          </a:p>
        </p:txBody>
      </p:sp>
      <p:sp>
        <p:nvSpPr>
          <p:cNvPr id="62" name="Rectangle 535"/>
          <p:cNvSpPr>
            <a:spLocks noChangeArrowheads="1"/>
          </p:cNvSpPr>
          <p:nvPr/>
        </p:nvSpPr>
        <p:spPr bwMode="auto">
          <a:xfrm>
            <a:off x="38832812" y="19718166"/>
            <a:ext cx="10969625" cy="4383747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dist="107763" dir="2700000" algn="ctr" rotWithShape="0">
              <a:schemeClr val="tx1"/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0" tIns="1005840" rIns="457200" bIns="45720"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Incorporate other flood risk measures derived from 3-meter level raster data.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Implement more complex BHMs that include measurement error and multiple response variables.</a:t>
            </a:r>
          </a:p>
          <a:p>
            <a:endParaRPr lang="en-US" sz="4000" dirty="0"/>
          </a:p>
        </p:txBody>
      </p:sp>
      <p:sp>
        <p:nvSpPr>
          <p:cNvPr id="63" name="Text Box 539"/>
          <p:cNvSpPr txBox="1">
            <a:spLocks noChangeArrowheads="1"/>
          </p:cNvSpPr>
          <p:nvPr/>
        </p:nvSpPr>
        <p:spPr bwMode="auto">
          <a:xfrm>
            <a:off x="38831224" y="19667366"/>
            <a:ext cx="10972800" cy="1005840"/>
          </a:xfrm>
          <a:prstGeom prst="rect">
            <a:avLst/>
          </a:prstGeom>
          <a:solidFill>
            <a:srgbClr val="416B60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square" lIns="457200" tIns="45720" rIns="457200" bIns="45720" anchor="ctr"/>
          <a:lstStyle>
            <a:defPPr>
              <a:defRPr lang="en-US"/>
            </a:defPPr>
            <a:lvl1pPr>
              <a:spcBef>
                <a:spcPct val="20000"/>
              </a:spcBef>
              <a:defRPr sz="40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cs typeface="Times New Roman" pitchFamily="18" charset="0"/>
              </a:defRPr>
            </a:lvl1pPr>
          </a:lstStyle>
          <a:p>
            <a:r>
              <a:rPr lang="en-US" sz="5400" dirty="0"/>
              <a:t>Future Directions</a:t>
            </a:r>
          </a:p>
        </p:txBody>
      </p:sp>
      <p:sp>
        <p:nvSpPr>
          <p:cNvPr id="56" name="Rectangle 533">
            <a:extLst>
              <a:ext uri="{FF2B5EF4-FFF2-40B4-BE49-F238E27FC236}">
                <a16:creationId xmlns:a16="http://schemas.microsoft.com/office/drawing/2014/main" id="{CA4D3642-418D-B341-9070-859E19C0F4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0264" y="22265639"/>
            <a:ext cx="10972800" cy="15094572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dist="107763" dir="2700000" algn="ctr" rotWithShape="0">
              <a:schemeClr val="tx1"/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0" tIns="1005840" rIns="457200" bIns="45720"/>
          <a:lstStyle/>
          <a:p>
            <a:endParaRPr lang="en-US" sz="4000" dirty="0"/>
          </a:p>
        </p:txBody>
      </p:sp>
      <p:sp>
        <p:nvSpPr>
          <p:cNvPr id="57" name="Text Box 539">
            <a:extLst>
              <a:ext uri="{FF2B5EF4-FFF2-40B4-BE49-F238E27FC236}">
                <a16:creationId xmlns:a16="http://schemas.microsoft.com/office/drawing/2014/main" id="{351D0D64-3DEA-E44B-BF17-29C617207B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10264" y="22219919"/>
            <a:ext cx="10972800" cy="1005840"/>
          </a:xfrm>
          <a:prstGeom prst="rect">
            <a:avLst/>
          </a:prstGeom>
          <a:solidFill>
            <a:srgbClr val="416B60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square" lIns="457200" tIns="45720" rIns="457200" bIns="45720" anchor="ctr"/>
          <a:lstStyle>
            <a:defPPr>
              <a:defRPr lang="en-US"/>
            </a:defPPr>
            <a:lvl1pPr>
              <a:spcBef>
                <a:spcPct val="20000"/>
              </a:spcBef>
              <a:defRPr sz="40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cs typeface="Times New Roman" pitchFamily="18" charset="0"/>
              </a:defRPr>
            </a:lvl1pPr>
          </a:lstStyle>
          <a:p>
            <a:r>
              <a:rPr lang="en-US" sz="5400" dirty="0"/>
              <a:t>Census Tract CHD Prevalence</a:t>
            </a:r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70D28998-9BF4-1940-99CB-0D0167F97D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3179836"/>
              </p:ext>
            </p:extLst>
          </p:nvPr>
        </p:nvGraphicFramePr>
        <p:xfrm>
          <a:off x="13986488" y="9141521"/>
          <a:ext cx="10430066" cy="12048064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2727893">
                  <a:extLst>
                    <a:ext uri="{9D8B030D-6E8A-4147-A177-3AD203B41FA5}">
                      <a16:colId xmlns:a16="http://schemas.microsoft.com/office/drawing/2014/main" val="601206585"/>
                    </a:ext>
                  </a:extLst>
                </a:gridCol>
                <a:gridCol w="7702173">
                  <a:extLst>
                    <a:ext uri="{9D8B030D-6E8A-4147-A177-3AD203B41FA5}">
                      <a16:colId xmlns:a16="http://schemas.microsoft.com/office/drawing/2014/main" val="587999593"/>
                    </a:ext>
                  </a:extLst>
                </a:gridCol>
              </a:tblGrid>
              <a:tr h="1785229">
                <a:tc>
                  <a:txBody>
                    <a:bodyPr/>
                    <a:lstStyle/>
                    <a:p>
                      <a:r>
                        <a:rPr lang="en-US" sz="3600" b="0" dirty="0"/>
                        <a:t>Flood Risk</a:t>
                      </a:r>
                      <a:r>
                        <a:rPr lang="en-US" sz="3600" b="0" baseline="30000" dirty="0"/>
                        <a:t>2</a:t>
                      </a:r>
                    </a:p>
                    <a:p>
                      <a:r>
                        <a:rPr lang="en-US" sz="3600" b="0" dirty="0"/>
                        <a:t>(12 covariates)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3200" b="0" dirty="0">
                          <a:effectLst/>
                        </a:rPr>
                        <a:t>- Average risk score (1 to 10)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sz="3200" b="0" dirty="0">
                          <a:effectLst/>
                        </a:rPr>
                        <a:t>- Percent of properties with given risk score</a:t>
                      </a:r>
                      <a:endParaRPr lang="en-US" sz="32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0188180"/>
                  </a:ext>
                </a:extLst>
              </a:tr>
              <a:tr h="4974022">
                <a:tc>
                  <a:txBody>
                    <a:bodyPr/>
                    <a:lstStyle/>
                    <a:p>
                      <a:r>
                        <a:rPr lang="en-US" sz="3600" b="0" dirty="0"/>
                        <a:t>Social Vulnerability Index</a:t>
                      </a:r>
                      <a:r>
                        <a:rPr lang="en-US" sz="3600" b="0" baseline="30000" dirty="0"/>
                        <a:t>3</a:t>
                      </a:r>
                      <a:r>
                        <a:rPr lang="en-US" sz="3600" b="0" dirty="0"/>
                        <a:t> </a:t>
                      </a:r>
                    </a:p>
                    <a:p>
                      <a:r>
                        <a:rPr lang="en-US" sz="3600" b="0" dirty="0"/>
                        <a:t>(16 covariates)</a:t>
                      </a:r>
                      <a:endParaRPr 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- Percentage of the population below poverty, unemployed, without high school diploma, aged 65 or over, aged 17 or younger, with disability, in single-parent households, with minority status, with poor English, in multi-unit structures, in mobile homes, in crowded quarters, without vehicle, in group quarters, or are uninsured. </a:t>
                      </a:r>
                    </a:p>
                    <a:p>
                      <a:r>
                        <a:rPr lang="en-US" sz="3200" dirty="0"/>
                        <a:t>- Per Capita Income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820337"/>
                  </a:ext>
                </a:extLst>
              </a:tr>
              <a:tr h="2978084">
                <a:tc>
                  <a:txBody>
                    <a:bodyPr/>
                    <a:lstStyle/>
                    <a:p>
                      <a:r>
                        <a:rPr lang="en-US" sz="3600" dirty="0"/>
                        <a:t>Air Pollution Concentrations</a:t>
                      </a:r>
                      <a:r>
                        <a:rPr lang="en-US" sz="3600" baseline="30000" dirty="0"/>
                        <a:t>4</a:t>
                      </a:r>
                      <a:r>
                        <a:rPr lang="en-US" sz="3600" dirty="0"/>
                        <a:t> </a:t>
                      </a:r>
                    </a:p>
                    <a:p>
                      <a:r>
                        <a:rPr lang="en-US" sz="3600" dirty="0"/>
                        <a:t>(6 covariates)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522506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- Concentrations of six pollutants from a land use regression model made by the </a:t>
                      </a:r>
                      <a:r>
                        <a:rPr lang="en-US" sz="3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Center for Air, Climate and Energy Solutions: CO, NO2, O3, PM10, PM2.5, SO2</a:t>
                      </a:r>
                      <a:endParaRPr lang="en-US" sz="3200" dirty="0"/>
                    </a:p>
                    <a:p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5162317"/>
                  </a:ext>
                </a:extLst>
              </a:tr>
              <a:tr h="2310729">
                <a:tc>
                  <a:txBody>
                    <a:bodyPr/>
                    <a:lstStyle/>
                    <a:p>
                      <a:r>
                        <a:rPr lang="en-US" sz="3600" dirty="0"/>
                        <a:t>CDC Prevalence</a:t>
                      </a:r>
                      <a:r>
                        <a:rPr lang="en-US" sz="3600" baseline="30000" dirty="0"/>
                        <a:t>5</a:t>
                      </a:r>
                    </a:p>
                    <a:p>
                      <a:r>
                        <a:rPr lang="en-US" sz="3600" dirty="0"/>
                        <a:t>(1 covariate, 1 response)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522506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- Prevalence of current smoking among adults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sz="3200" dirty="0"/>
                        <a:t>- Prevalence of coronary heart disease among adults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274819"/>
                  </a:ext>
                </a:extLst>
              </a:tr>
            </a:tbl>
          </a:graphicData>
        </a:graphic>
      </p:graphicFrame>
      <p:sp>
        <p:nvSpPr>
          <p:cNvPr id="55" name="Rectangle 548">
            <a:extLst>
              <a:ext uri="{FF2B5EF4-FFF2-40B4-BE49-F238E27FC236}">
                <a16:creationId xmlns:a16="http://schemas.microsoft.com/office/drawing/2014/main" id="{92A49A82-18A2-FD48-9D03-DE33B8024A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360978" y="28932883"/>
            <a:ext cx="10972800" cy="92899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dist="107763" dir="2700000" algn="ctr" rotWithShape="0">
              <a:schemeClr val="tx1"/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0" tIns="1005840" rIns="457200" bIns="45720"/>
          <a:lstStyle/>
          <a:p>
            <a:endParaRPr lang="en-US" sz="4000" dirty="0"/>
          </a:p>
        </p:txBody>
      </p:sp>
      <p:sp>
        <p:nvSpPr>
          <p:cNvPr id="58" name="Text Box 549">
            <a:extLst>
              <a:ext uri="{FF2B5EF4-FFF2-40B4-BE49-F238E27FC236}">
                <a16:creationId xmlns:a16="http://schemas.microsoft.com/office/drawing/2014/main" id="{0F0EAE0A-FF17-FF44-8AFB-E7D1EA9D57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360978" y="28703680"/>
            <a:ext cx="10972800" cy="1184243"/>
          </a:xfrm>
          <a:prstGeom prst="rect">
            <a:avLst/>
          </a:prstGeom>
          <a:solidFill>
            <a:srgbClr val="416B60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square" lIns="457200" tIns="45720" rIns="457200" bIns="45720" anchor="ctr"/>
          <a:lstStyle>
            <a:defPPr>
              <a:defRPr lang="en-US"/>
            </a:defPPr>
            <a:lvl1pPr>
              <a:spcBef>
                <a:spcPct val="20000"/>
              </a:spcBef>
              <a:defRPr sz="4000" b="1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itchFamily="34" charset="0"/>
                <a:cs typeface="Times New Roman" pitchFamily="18" charset="0"/>
              </a:defRPr>
            </a:lvl1pPr>
          </a:lstStyle>
          <a:p>
            <a:r>
              <a:rPr lang="en-US" dirty="0"/>
              <a:t>95% Credible Intervals of Coefficients for Other Standardized Covariates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1F7DFD-7CE1-064F-BB74-A336E39BE2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777" y="23279690"/>
            <a:ext cx="10600839" cy="141344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4A58C5-746A-FF43-91CB-C97F346002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5187" y="19589779"/>
            <a:ext cx="10976207" cy="82321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15B1A2-2755-4542-A269-C4EA8BA25CA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3601" y="29843710"/>
            <a:ext cx="10972800" cy="8229600"/>
          </a:xfrm>
          <a:prstGeom prst="rect">
            <a:avLst/>
          </a:prstGeom>
        </p:spPr>
      </p:pic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E389F5E9-E99E-B34E-B498-F903C8B6D4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82187" y="13900111"/>
            <a:ext cx="6884219" cy="349718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7E5324C-DE49-9640-AC3F-53325A7FE16A}"/>
              </a:ext>
            </a:extLst>
          </p:cNvPr>
          <p:cNvSpPr txBox="1"/>
          <p:nvPr/>
        </p:nvSpPr>
        <p:spPr>
          <a:xfrm>
            <a:off x="33366406" y="14362050"/>
            <a:ext cx="380613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Adjacency graph of states in contiguous US</a:t>
            </a:r>
            <a:r>
              <a:rPr lang="en-US" sz="4000" baseline="30000" dirty="0"/>
              <a:t>7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3E2ECF49-57C2-C141-AA9E-7F1A64664AA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48376" y="23225759"/>
            <a:ext cx="10568178" cy="14090904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C12348D-569D-6346-9E32-222232F5BF8A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016000"/>
            <a:ext cx="7315200" cy="1109472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file413939_508">
  <a:themeElements>
    <a:clrScheme name="NIEHS color scheme 2013">
      <a:dk1>
        <a:srgbClr val="000000"/>
      </a:dk1>
      <a:lt1>
        <a:srgbClr val="FFFFFF"/>
      </a:lt1>
      <a:dk2>
        <a:srgbClr val="00447C"/>
      </a:dk2>
      <a:lt2>
        <a:srgbClr val="6BA143"/>
      </a:lt2>
      <a:accent1>
        <a:srgbClr val="CDA945"/>
      </a:accent1>
      <a:accent2>
        <a:srgbClr val="4C7342"/>
      </a:accent2>
      <a:accent3>
        <a:srgbClr val="BA7F2E"/>
      </a:accent3>
      <a:accent4>
        <a:srgbClr val="609F8E"/>
      </a:accent4>
      <a:accent5>
        <a:srgbClr val="A68A51"/>
      </a:accent5>
      <a:accent6>
        <a:srgbClr val="626357"/>
      </a:accent6>
      <a:hlink>
        <a:srgbClr val="00447C"/>
      </a:hlink>
      <a:folHlink>
        <a:srgbClr val="8B8474"/>
      </a:folHlink>
    </a:clrScheme>
    <a:fontScheme name="White with logo banner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White with logo bann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hite with logo banner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hite with logo banner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hite with logo banner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hite with logo banner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hite with logo banner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hite with logo banner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hite with logo banner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hite with logo banner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hite with logo banner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hite with logo banner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hite with logo banner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hite with logo banner 13">
        <a:dk1>
          <a:srgbClr val="FFFFFF"/>
        </a:dk1>
        <a:lt1>
          <a:srgbClr val="FFFFFF"/>
        </a:lt1>
        <a:dk2>
          <a:srgbClr val="65C7BA"/>
        </a:dk2>
        <a:lt2>
          <a:srgbClr val="095D9C"/>
        </a:lt2>
        <a:accent1>
          <a:srgbClr val="F6C852"/>
        </a:accent1>
        <a:accent2>
          <a:srgbClr val="EE5D38"/>
        </a:accent2>
        <a:accent3>
          <a:srgbClr val="FFFFFF"/>
        </a:accent3>
        <a:accent4>
          <a:srgbClr val="DADADA"/>
        </a:accent4>
        <a:accent5>
          <a:srgbClr val="FAE0B3"/>
        </a:accent5>
        <a:accent6>
          <a:srgbClr val="D85332"/>
        </a:accent6>
        <a:hlink>
          <a:srgbClr val="1C50A9"/>
        </a:hlink>
        <a:folHlink>
          <a:srgbClr val="00899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hite with logo banner 14">
        <a:dk1>
          <a:srgbClr val="FFFFFF"/>
        </a:dk1>
        <a:lt1>
          <a:srgbClr val="FFFFFF"/>
        </a:lt1>
        <a:dk2>
          <a:srgbClr val="65C7BA"/>
        </a:dk2>
        <a:lt2>
          <a:srgbClr val="1C1C1C"/>
        </a:lt2>
        <a:accent1>
          <a:srgbClr val="F6C852"/>
        </a:accent1>
        <a:accent2>
          <a:srgbClr val="EE5D38"/>
        </a:accent2>
        <a:accent3>
          <a:srgbClr val="FFFFFF"/>
        </a:accent3>
        <a:accent4>
          <a:srgbClr val="DADADA"/>
        </a:accent4>
        <a:accent5>
          <a:srgbClr val="FAE0B3"/>
        </a:accent5>
        <a:accent6>
          <a:srgbClr val="D85332"/>
        </a:accent6>
        <a:hlink>
          <a:srgbClr val="1C50A9"/>
        </a:hlink>
        <a:folHlink>
          <a:srgbClr val="00899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hite with logo banner 15">
        <a:dk1>
          <a:srgbClr val="1C1C1C"/>
        </a:dk1>
        <a:lt1>
          <a:srgbClr val="FFFFFF"/>
        </a:lt1>
        <a:dk2>
          <a:srgbClr val="5F5F5F"/>
        </a:dk2>
        <a:lt2>
          <a:srgbClr val="65C7BA"/>
        </a:lt2>
        <a:accent1>
          <a:srgbClr val="F6C852"/>
        </a:accent1>
        <a:accent2>
          <a:srgbClr val="EE5D38"/>
        </a:accent2>
        <a:accent3>
          <a:srgbClr val="B6B6B6"/>
        </a:accent3>
        <a:accent4>
          <a:srgbClr val="DADADA"/>
        </a:accent4>
        <a:accent5>
          <a:srgbClr val="FAE0B3"/>
        </a:accent5>
        <a:accent6>
          <a:srgbClr val="D85332"/>
        </a:accent6>
        <a:hlink>
          <a:srgbClr val="1C50A9"/>
        </a:hlink>
        <a:folHlink>
          <a:srgbClr val="008998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hite with logo banner 16">
        <a:dk1>
          <a:srgbClr val="000000"/>
        </a:dk1>
        <a:lt1>
          <a:srgbClr val="FFFFFF"/>
        </a:lt1>
        <a:dk2>
          <a:srgbClr val="1C50A9"/>
        </a:dk2>
        <a:lt2>
          <a:srgbClr val="5F5F5F"/>
        </a:lt2>
        <a:accent1>
          <a:srgbClr val="F6C852"/>
        </a:accent1>
        <a:accent2>
          <a:srgbClr val="EE5D38"/>
        </a:accent2>
        <a:accent3>
          <a:srgbClr val="FFFFFF"/>
        </a:accent3>
        <a:accent4>
          <a:srgbClr val="000000"/>
        </a:accent4>
        <a:accent5>
          <a:srgbClr val="FAE0B3"/>
        </a:accent5>
        <a:accent6>
          <a:srgbClr val="D85332"/>
        </a:accent6>
        <a:hlink>
          <a:srgbClr val="65C7BA"/>
        </a:hlink>
        <a:folHlink>
          <a:srgbClr val="00899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file413939_508</Template>
  <TotalTime>7788</TotalTime>
  <Words>810</Words>
  <Application>Microsoft Macintosh PowerPoint</Application>
  <PresentationFormat>Custom</PresentationFormat>
  <Paragraphs>67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Arial Narrow</vt:lpstr>
      <vt:lpstr>file413939_508</vt:lpstr>
      <vt:lpstr>PowerPoint Presentation</vt:lpstr>
    </vt:vector>
  </TitlesOfParts>
  <Company>NIEHS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NIEHS Green Poster Session Template</dc:title>
  <dc:creator>Default User</dc:creator>
  <cp:lastModifiedBy>Alvin Sheng</cp:lastModifiedBy>
  <cp:revision>98</cp:revision>
  <dcterms:created xsi:type="dcterms:W3CDTF">2013-04-18T13:49:43Z</dcterms:created>
  <dcterms:modified xsi:type="dcterms:W3CDTF">2022-01-26T17:30:19Z</dcterms:modified>
</cp:coreProperties>
</file>

<file path=docProps/thumbnail.jpeg>
</file>